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7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480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7668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35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234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674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3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57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173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04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92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E833-E1A5-4D7D-BF4B-C5AD1BD26BF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B116D-6733-4B51-9696-71F147AFD0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79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rist Church Academy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16632"/>
            <a:ext cx="2176780" cy="177228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07504" y="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XCCW Joined 3a" pitchFamily="66" charset="0"/>
              </a:rPr>
              <a:t>Reading Skills KS2 at Christ Church Academy</a:t>
            </a:r>
            <a:endParaRPr lang="en-GB" u="sng" dirty="0">
              <a:latin typeface="XCCW Joined 3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476672"/>
            <a:ext cx="6624736" cy="92333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Before teaching begins, it is important that the children undertake a </a:t>
            </a:r>
            <a:r>
              <a:rPr lang="en-US" dirty="0" smtClean="0">
                <a:latin typeface="XCCW Joined 3a" pitchFamily="66" charset="0"/>
              </a:rPr>
              <a:t>prior knowledge check to </a:t>
            </a:r>
            <a:r>
              <a:rPr lang="en-US" dirty="0" smtClean="0">
                <a:latin typeface="XCCW Joined 3a" pitchFamily="66" charset="0"/>
              </a:rPr>
              <a:t>inform </a:t>
            </a:r>
            <a:r>
              <a:rPr lang="en-US" dirty="0" err="1" smtClean="0">
                <a:latin typeface="XCCW Joined 3a" pitchFamily="66" charset="0"/>
              </a:rPr>
              <a:t>judgements</a:t>
            </a:r>
            <a:r>
              <a:rPr lang="en-US" dirty="0" smtClean="0">
                <a:latin typeface="XCCW Joined 3a" pitchFamily="66" charset="0"/>
              </a:rPr>
              <a:t> </a:t>
            </a:r>
            <a:r>
              <a:rPr lang="en-US" dirty="0" smtClean="0">
                <a:latin typeface="XCCW Joined 3a" pitchFamily="66" charset="0"/>
              </a:rPr>
              <a:t>of skills to be taught. </a:t>
            </a:r>
            <a:endParaRPr lang="en-GB" dirty="0">
              <a:latin typeface="XCCW Joined 3a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982" y="1556792"/>
            <a:ext cx="3295224" cy="3046988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Day 1: Vocabulary pre-teach.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XCCW Joined 3a" pitchFamily="66" charset="0"/>
              </a:rPr>
              <a:t>Dictionary work- teacher to identify</a:t>
            </a:r>
            <a:r>
              <a:rPr lang="en-GB" sz="1200" baseline="0" dirty="0" smtClean="0">
                <a:solidFill>
                  <a:schemeClr val="tx1"/>
                </a:solidFill>
                <a:latin typeface="XCCW Joined 3a" pitchFamily="66" charset="0"/>
              </a:rPr>
              <a:t> words that children may struggle with.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aseline="0" dirty="0" smtClean="0">
                <a:solidFill>
                  <a:schemeClr val="tx1"/>
                </a:solidFill>
                <a:latin typeface="XCCW Joined 3a" pitchFamily="66" charset="0"/>
              </a:rPr>
              <a:t>Parts of text shown to work out words in 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aseline="0" dirty="0" smtClean="0">
                <a:solidFill>
                  <a:schemeClr val="tx1"/>
                </a:solidFill>
                <a:latin typeface="XCCW Joined 3a" pitchFamily="66" charset="0"/>
              </a:rPr>
              <a:t>Matching words with meanings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aseline="0" dirty="0" smtClean="0">
                <a:latin typeface="XCCW Joined 3a" pitchFamily="66" charset="0"/>
              </a:rPr>
              <a:t>Support- Use the words in a sentence/teacher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baseline="0" dirty="0" smtClean="0">
                <a:solidFill>
                  <a:schemeClr val="tx1"/>
                </a:solidFill>
                <a:latin typeface="XCCW Joined 3a" pitchFamily="66" charset="0"/>
              </a:rPr>
              <a:t>Extension- synonyms/ antonyms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b="1" baseline="0" dirty="0" smtClean="0">
                <a:solidFill>
                  <a:schemeClr val="tx1"/>
                </a:solidFill>
                <a:latin typeface="XCCW Joined 3a" pitchFamily="66" charset="0"/>
              </a:rPr>
              <a:t>Extension – phrases/idioms (text will need to be shown)</a:t>
            </a:r>
          </a:p>
        </p:txBody>
      </p:sp>
      <p:sp>
        <p:nvSpPr>
          <p:cNvPr id="8" name="Down Arrow 7"/>
          <p:cNvSpPr/>
          <p:nvPr/>
        </p:nvSpPr>
        <p:spPr>
          <a:xfrm>
            <a:off x="1346238" y="4655972"/>
            <a:ext cx="440620" cy="360040"/>
          </a:xfrm>
          <a:prstGeom prst="downArrow">
            <a:avLst>
              <a:gd name="adj1" fmla="val 50000"/>
              <a:gd name="adj2" fmla="val 5407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50920" y="5069764"/>
            <a:ext cx="3295224" cy="166199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Day 2: Dialogic talk.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XCCW Joined 3a" pitchFamily="66" charset="0"/>
              </a:rPr>
              <a:t>Teacher should be listening to children read at this point.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chemeClr val="tx1"/>
                </a:solidFill>
                <a:latin typeface="XCCW Joined 3a" pitchFamily="66" charset="0"/>
              </a:rPr>
              <a:t>Discussion based- does not need written response. Lots of partner talk.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XCCW Joined 3a" pitchFamily="66" charset="0"/>
              </a:rPr>
              <a:t>Mix of retrieval and inference</a:t>
            </a:r>
            <a:endParaRPr lang="en-US" sz="1200" dirty="0" smtClean="0">
              <a:solidFill>
                <a:schemeClr val="tx1"/>
              </a:solidFill>
              <a:latin typeface="XCCW Joined 3a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/>
              </a:solidFill>
              <a:latin typeface="XCCW Joined 3a" pitchFamily="66" charset="0"/>
            </a:endParaRPr>
          </a:p>
        </p:txBody>
      </p:sp>
      <p:sp>
        <p:nvSpPr>
          <p:cNvPr id="10" name="Down Arrow 9"/>
          <p:cNvSpPr/>
          <p:nvPr/>
        </p:nvSpPr>
        <p:spPr>
          <a:xfrm rot="12357893">
            <a:off x="3520786" y="4689460"/>
            <a:ext cx="440620" cy="360040"/>
          </a:xfrm>
          <a:prstGeom prst="downArrow">
            <a:avLst>
              <a:gd name="adj1" fmla="val 50000"/>
              <a:gd name="adj2" fmla="val 5407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3999737" y="1549960"/>
            <a:ext cx="3295224" cy="267765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Day 3 &amp; 4: Skill based questioning.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Whole class</a:t>
            </a:r>
            <a:r>
              <a:rPr lang="en-GB" sz="1200" baseline="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 based skills lesson.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baseline="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Choose skill from domain- after diagnostic.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GB" sz="1200" baseline="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Choose one question stem and teach </a:t>
            </a:r>
            <a:r>
              <a:rPr lang="en-GB" sz="1200" b="1" baseline="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how </a:t>
            </a:r>
            <a:r>
              <a:rPr lang="en-GB" sz="1200" b="0" baseline="0" dirty="0" smtClean="0">
                <a:solidFill>
                  <a:schemeClr val="tx1"/>
                </a:solidFill>
                <a:latin typeface="XCCW Joined 3a" panose="03050602040000000000" pitchFamily="66" charset="0"/>
              </a:rPr>
              <a:t>to answer it. (Specific strategies)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XCCW Joined 3a" panose="03050602040000000000" pitchFamily="66" charset="0"/>
              </a:rPr>
              <a:t>Scaffold for lower </a:t>
            </a:r>
            <a:r>
              <a:rPr lang="en-US" sz="1200" dirty="0" err="1" smtClean="0">
                <a:latin typeface="XCCW Joined 3a" panose="03050602040000000000" pitchFamily="66" charset="0"/>
              </a:rPr>
              <a:t>attainers</a:t>
            </a:r>
            <a:r>
              <a:rPr lang="en-US" sz="1200" dirty="0" smtClean="0">
                <a:latin typeface="XCCW Joined 3a" panose="03050602040000000000" pitchFamily="66" charset="0"/>
              </a:rPr>
              <a:t>/SEN- they should still be accessing as much of the same text as they can.</a:t>
            </a:r>
            <a:endParaRPr lang="en-GB" sz="1200" b="0" baseline="0" dirty="0" smtClean="0">
              <a:solidFill>
                <a:schemeClr val="tx1"/>
              </a:solidFill>
              <a:latin typeface="XCCW Joined 3a" panose="03050602040000000000" pitchFamily="66" charset="0"/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5004048" y="4295932"/>
            <a:ext cx="440620" cy="360040"/>
          </a:xfrm>
          <a:prstGeom prst="downArrow">
            <a:avLst>
              <a:gd name="adj1" fmla="val 50000"/>
              <a:gd name="adj2" fmla="val 5407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019936" y="4794260"/>
            <a:ext cx="3295224" cy="175432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Day 5: Comprehension.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XCCW Joined 3a" pitchFamily="66" charset="0"/>
              </a:rPr>
              <a:t>A variety of questions about the text that you have studied.</a:t>
            </a:r>
          </a:p>
          <a:p>
            <a:endParaRPr lang="en-US" sz="1200" dirty="0" smtClean="0">
              <a:latin typeface="XCCW Joined 3a" pitchFamily="66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XCCW Joined 3a" pitchFamily="66" charset="0"/>
              </a:rPr>
              <a:t>Should include retrieval and inference.  </a:t>
            </a:r>
            <a:endParaRPr lang="en-GB" sz="1200" dirty="0" smtClean="0">
              <a:latin typeface="XCCW Joined 3a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 smtClean="0">
              <a:solidFill>
                <a:schemeClr val="tx1"/>
              </a:solidFill>
              <a:latin typeface="XCCW Joined 3a" pitchFamily="66" charset="0"/>
            </a:endParaRPr>
          </a:p>
        </p:txBody>
      </p:sp>
      <p:sp>
        <p:nvSpPr>
          <p:cNvPr id="14" name="Down Arrow 13"/>
          <p:cNvSpPr/>
          <p:nvPr/>
        </p:nvSpPr>
        <p:spPr>
          <a:xfrm rot="12553277">
            <a:off x="7409432" y="5016012"/>
            <a:ext cx="440620" cy="360040"/>
          </a:xfrm>
          <a:prstGeom prst="downArrow">
            <a:avLst>
              <a:gd name="adj1" fmla="val 50000"/>
              <a:gd name="adj2" fmla="val 54071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7812360" y="1988840"/>
            <a:ext cx="1224136" cy="313932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XCCW Joined 3a" pitchFamily="66" charset="0"/>
              </a:rPr>
              <a:t>Day 6: 3 in 3</a:t>
            </a:r>
          </a:p>
          <a:p>
            <a:r>
              <a:rPr lang="en-US" sz="1200" dirty="0" smtClean="0">
                <a:latin typeface="XCCW Joined 3a" pitchFamily="66" charset="0"/>
              </a:rPr>
              <a:t>Helps to improve speed readings</a:t>
            </a:r>
          </a:p>
          <a:p>
            <a:r>
              <a:rPr lang="en-US" sz="1200" dirty="0" smtClean="0">
                <a:latin typeface="XCCW Joined 3a" pitchFamily="66" charset="0"/>
              </a:rPr>
              <a:t>Answering questions on unfamiliar texts</a:t>
            </a:r>
          </a:p>
          <a:p>
            <a:r>
              <a:rPr lang="en-US" sz="1200" dirty="0" smtClean="0">
                <a:latin typeface="XCCW Joined 3a" pitchFamily="66" charset="0"/>
              </a:rPr>
              <a:t>Practicing a variety of skills.</a:t>
            </a:r>
          </a:p>
          <a:p>
            <a:endParaRPr lang="en-US" dirty="0" smtClean="0">
              <a:latin typeface="XCCW Joined 3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686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1243</TotalTime>
  <Words>222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Jaime Clarke</dc:creator>
  <cp:lastModifiedBy>Jaime Clarke</cp:lastModifiedBy>
  <cp:revision>4</cp:revision>
  <dcterms:created xsi:type="dcterms:W3CDTF">2019-11-12T13:01:45Z</dcterms:created>
  <dcterms:modified xsi:type="dcterms:W3CDTF">2019-11-13T12:05:55Z</dcterms:modified>
</cp:coreProperties>
</file>