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3" r:id="rId4"/>
    <p:sldId id="262" r:id="rId5"/>
    <p:sldId id="264"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165749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387854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325267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421797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42280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315842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87812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181568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141322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2318860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6AA00-925D-4F49-BBB5-7B57DFAAED29}" type="datetimeFigureOut">
              <a:rPr lang="en-GB" smtClean="0"/>
              <a:t>04/02/2020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C420067-5966-4BDF-986A-AC904DDB9D8D}" type="slidenum">
              <a:rPr lang="en-GB" smtClean="0"/>
              <a:t>‹#›</a:t>
            </a:fld>
            <a:endParaRPr lang="en-GB" dirty="0"/>
          </a:p>
        </p:txBody>
      </p:sp>
    </p:spTree>
    <p:extLst>
      <p:ext uri="{BB962C8B-B14F-4D97-AF65-F5344CB8AC3E}">
        <p14:creationId xmlns:p14="http://schemas.microsoft.com/office/powerpoint/2010/main" val="137987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6AA00-925D-4F49-BBB5-7B57DFAAED29}" type="datetimeFigureOut">
              <a:rPr lang="en-GB" smtClean="0"/>
              <a:t>04/02/2020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20067-5966-4BDF-986A-AC904DDB9D8D}" type="slidenum">
              <a:rPr lang="en-GB" smtClean="0"/>
              <a:t>‹#›</a:t>
            </a:fld>
            <a:endParaRPr lang="en-GB" dirty="0"/>
          </a:p>
        </p:txBody>
      </p:sp>
    </p:spTree>
    <p:extLst>
      <p:ext uri="{BB962C8B-B14F-4D97-AF65-F5344CB8AC3E}">
        <p14:creationId xmlns:p14="http://schemas.microsoft.com/office/powerpoint/2010/main" val="375196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530" y="0"/>
            <a:ext cx="2948492" cy="1325563"/>
          </a:xfrm>
        </p:spPr>
        <p:txBody>
          <a:bodyPr/>
          <a:lstStyle/>
          <a:p>
            <a:r>
              <a:rPr lang="en-GB" u="sng" dirty="0" smtClean="0">
                <a:latin typeface="Comic Sans MS" panose="030F0702030302020204" pitchFamily="66" charset="0"/>
              </a:rPr>
              <a:t>Reading </a:t>
            </a:r>
            <a:endParaRPr lang="en-GB" u="sng" dirty="0">
              <a:latin typeface="Comic Sans MS" panose="030F0702030302020204" pitchFamily="66" charset="0"/>
            </a:endParaRPr>
          </a:p>
        </p:txBody>
      </p:sp>
      <p:sp>
        <p:nvSpPr>
          <p:cNvPr id="3" name="Content Placeholder 2"/>
          <p:cNvSpPr>
            <a:spLocks noGrp="1"/>
          </p:cNvSpPr>
          <p:nvPr>
            <p:ph idx="1"/>
          </p:nvPr>
        </p:nvSpPr>
        <p:spPr>
          <a:xfrm>
            <a:off x="235772" y="1226371"/>
            <a:ext cx="6455485" cy="4649377"/>
          </a:xfrm>
        </p:spPr>
        <p:txBody>
          <a:bodyPr/>
          <a:lstStyle/>
          <a:p>
            <a:pPr marL="0" indent="0">
              <a:buNone/>
            </a:pPr>
            <a:r>
              <a:rPr lang="en-GB" dirty="0" smtClean="0">
                <a:latin typeface="Comic Sans MS" panose="030F0702030302020204" pitchFamily="66" charset="0"/>
              </a:rPr>
              <a:t>There is a lot of change with reading in year 3,4,5 &amp;6.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At the beginning of the year, children will complete a </a:t>
            </a:r>
            <a:r>
              <a:rPr lang="en-GB" dirty="0" smtClean="0">
                <a:solidFill>
                  <a:srgbClr val="FF0000"/>
                </a:solidFill>
                <a:latin typeface="Comic Sans MS" panose="030F0702030302020204" pitchFamily="66" charset="0"/>
              </a:rPr>
              <a:t>Star Reader Test</a:t>
            </a:r>
            <a:r>
              <a:rPr lang="en-GB" dirty="0" smtClean="0">
                <a:latin typeface="Comic Sans MS" panose="030F0702030302020204" pitchFamily="66" charset="0"/>
              </a:rPr>
              <a:t> on our </a:t>
            </a:r>
            <a:r>
              <a:rPr lang="en-GB" dirty="0">
                <a:latin typeface="Comic Sans MS" panose="030F0702030302020204" pitchFamily="66" charset="0"/>
              </a:rPr>
              <a:t>A</a:t>
            </a:r>
            <a:r>
              <a:rPr lang="en-GB" dirty="0" smtClean="0">
                <a:latin typeface="Comic Sans MS" panose="030F0702030302020204" pitchFamily="66" charset="0"/>
              </a:rPr>
              <a:t>ccelerated Reader program.  The test will ask a number of questions to check children’s understanding of words. Here are some examples of the types of questions asked: </a:t>
            </a:r>
            <a:endParaRPr lang="en-GB" dirty="0">
              <a:latin typeface="Comic Sans MS" panose="030F0702030302020204" pitchFamily="66" charset="0"/>
            </a:endParaRPr>
          </a:p>
        </p:txBody>
      </p:sp>
      <p:pic>
        <p:nvPicPr>
          <p:cNvPr id="5" name="Picture 4"/>
          <p:cNvPicPr>
            <a:picLocks noChangeAspect="1"/>
          </p:cNvPicPr>
          <p:nvPr/>
        </p:nvPicPr>
        <p:blipFill rotWithShape="1">
          <a:blip r:embed="rId2"/>
          <a:srcRect l="26122" t="19412" r="54203" b="52886"/>
          <a:stretch/>
        </p:blipFill>
        <p:spPr>
          <a:xfrm>
            <a:off x="7191487" y="223504"/>
            <a:ext cx="3781313" cy="3327555"/>
          </a:xfrm>
          <a:prstGeom prst="rect">
            <a:avLst/>
          </a:prstGeom>
        </p:spPr>
      </p:pic>
      <p:pic>
        <p:nvPicPr>
          <p:cNvPr id="6" name="Picture 5"/>
          <p:cNvPicPr>
            <a:picLocks noChangeAspect="1"/>
          </p:cNvPicPr>
          <p:nvPr/>
        </p:nvPicPr>
        <p:blipFill rotWithShape="1">
          <a:blip r:embed="rId3"/>
          <a:srcRect l="23564" t="18798" r="24074" b="39917"/>
          <a:stretch/>
        </p:blipFill>
        <p:spPr>
          <a:xfrm>
            <a:off x="6497619" y="3551059"/>
            <a:ext cx="4986672" cy="2827692"/>
          </a:xfrm>
          <a:prstGeom prst="rect">
            <a:avLst/>
          </a:prstGeom>
        </p:spPr>
      </p:pic>
    </p:spTree>
    <p:extLst>
      <p:ext uri="{BB962C8B-B14F-4D97-AF65-F5344CB8AC3E}">
        <p14:creationId xmlns:p14="http://schemas.microsoft.com/office/powerpoint/2010/main" val="11273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650" t="19584" r="39696" b="39185"/>
          <a:stretch/>
        </p:blipFill>
        <p:spPr>
          <a:xfrm>
            <a:off x="451820" y="451820"/>
            <a:ext cx="5023821" cy="3846813"/>
          </a:xfrm>
          <a:prstGeom prst="rect">
            <a:avLst/>
          </a:prstGeom>
        </p:spPr>
      </p:pic>
      <p:pic>
        <p:nvPicPr>
          <p:cNvPr id="5" name="Picture 4"/>
          <p:cNvPicPr>
            <a:picLocks noChangeAspect="1"/>
          </p:cNvPicPr>
          <p:nvPr/>
        </p:nvPicPr>
        <p:blipFill rotWithShape="1">
          <a:blip r:embed="rId3"/>
          <a:srcRect l="25688" t="18262" r="36432" b="43649"/>
          <a:stretch/>
        </p:blipFill>
        <p:spPr>
          <a:xfrm>
            <a:off x="5701553" y="296788"/>
            <a:ext cx="6230957" cy="3915784"/>
          </a:xfrm>
          <a:prstGeom prst="rect">
            <a:avLst/>
          </a:prstGeom>
        </p:spPr>
      </p:pic>
      <p:sp>
        <p:nvSpPr>
          <p:cNvPr id="6" name="TextBox 5"/>
          <p:cNvSpPr txBox="1"/>
          <p:nvPr/>
        </p:nvSpPr>
        <p:spPr>
          <a:xfrm>
            <a:off x="978946" y="4298633"/>
            <a:ext cx="9961581" cy="2677656"/>
          </a:xfrm>
          <a:prstGeom prst="rect">
            <a:avLst/>
          </a:prstGeom>
          <a:noFill/>
        </p:spPr>
        <p:txBody>
          <a:bodyPr wrap="square" rtlCol="0">
            <a:spAutoFit/>
          </a:bodyPr>
          <a:lstStyle/>
          <a:p>
            <a:r>
              <a:rPr lang="en-GB" sz="2800" dirty="0" smtClean="0">
                <a:solidFill>
                  <a:srgbClr val="FF0000"/>
                </a:solidFill>
                <a:latin typeface="Comic Sans MS" panose="030F0702030302020204" pitchFamily="66" charset="0"/>
              </a:rPr>
              <a:t>Once the children have completed the test, they will be given a range of levels. These are the books that the children will be reading and answering questions on. Children will be tested on Star Reader every half term so they can reassess their reading level and have access to more books. </a:t>
            </a:r>
            <a:endParaRPr lang="en-GB" sz="28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5344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925" y="179705"/>
            <a:ext cx="10515600" cy="4351338"/>
          </a:xfrm>
        </p:spPr>
        <p:txBody>
          <a:bodyPr>
            <a:normAutofit fontScale="92500"/>
          </a:bodyPr>
          <a:lstStyle/>
          <a:p>
            <a:pPr marL="0" indent="0">
              <a:buNone/>
            </a:pPr>
            <a:r>
              <a:rPr lang="en-GB" dirty="0" smtClean="0">
                <a:solidFill>
                  <a:srgbClr val="0070C0"/>
                </a:solidFill>
                <a:latin typeface="Comic Sans MS" panose="030F0702030302020204" pitchFamily="66" charset="0"/>
              </a:rPr>
              <a:t>Children will have the opportunity to choose from a range of books. </a:t>
            </a:r>
            <a:r>
              <a:rPr lang="en-GB" b="1" u="sng" dirty="0" smtClean="0">
                <a:solidFill>
                  <a:srgbClr val="0070C0"/>
                </a:solidFill>
                <a:latin typeface="Comic Sans MS" panose="030F0702030302020204" pitchFamily="66" charset="0"/>
              </a:rPr>
              <a:t>Please do not feel disheartened if your child is bringing home thin picture books.</a:t>
            </a:r>
            <a:r>
              <a:rPr lang="en-GB" u="sng" dirty="0" smtClean="0">
                <a:solidFill>
                  <a:srgbClr val="0070C0"/>
                </a:solidFill>
                <a:latin typeface="Comic Sans MS" panose="030F0702030302020204" pitchFamily="66" charset="0"/>
              </a:rPr>
              <a:t>  </a:t>
            </a:r>
            <a:r>
              <a:rPr lang="en-GB" dirty="0" smtClean="0">
                <a:solidFill>
                  <a:srgbClr val="0070C0"/>
                </a:solidFill>
                <a:latin typeface="Comic Sans MS" panose="030F0702030302020204" pitchFamily="66" charset="0"/>
              </a:rPr>
              <a:t>It is not a reflection on their ability to read and decode, the children will need to read these books and answer questions on them to check their understanding</a:t>
            </a:r>
            <a:r>
              <a:rPr lang="en-GB" smtClean="0">
                <a:solidFill>
                  <a:srgbClr val="0070C0"/>
                </a:solidFill>
                <a:latin typeface="Comic Sans MS" panose="030F0702030302020204" pitchFamily="66" charset="0"/>
              </a:rPr>
              <a:t>.  </a:t>
            </a:r>
            <a:endParaRPr lang="en-GB" dirty="0" smtClean="0">
              <a:solidFill>
                <a:srgbClr val="0070C0"/>
              </a:solidFill>
              <a:latin typeface="Comic Sans MS" panose="030F0702030302020204" pitchFamily="66" charset="0"/>
            </a:endParaRPr>
          </a:p>
          <a:p>
            <a:pPr marL="0" indent="0">
              <a:buNone/>
            </a:pPr>
            <a:endParaRPr lang="en-GB" dirty="0">
              <a:solidFill>
                <a:srgbClr val="0070C0"/>
              </a:solidFill>
              <a:latin typeface="Comic Sans MS" panose="030F0702030302020204" pitchFamily="66" charset="0"/>
            </a:endParaRPr>
          </a:p>
          <a:p>
            <a:pPr marL="0" indent="0">
              <a:buNone/>
            </a:pPr>
            <a:r>
              <a:rPr lang="en-GB" dirty="0" smtClean="0">
                <a:solidFill>
                  <a:srgbClr val="0070C0"/>
                </a:solidFill>
                <a:latin typeface="Comic Sans MS" panose="030F0702030302020204" pitchFamily="66" charset="0"/>
              </a:rPr>
              <a:t>Please continue to read with your child. By now, they will be more confident decoders, but we need to be practising finding clues in the text, answering questions, retelling stories and ensuring that they understand the meaning of the words they have decoded. </a:t>
            </a:r>
          </a:p>
          <a:p>
            <a:endParaRPr lang="en-GB" dirty="0"/>
          </a:p>
        </p:txBody>
      </p:sp>
      <p:pic>
        <p:nvPicPr>
          <p:cNvPr id="4" name="Picture 3"/>
          <p:cNvPicPr>
            <a:picLocks noChangeAspect="1"/>
          </p:cNvPicPr>
          <p:nvPr/>
        </p:nvPicPr>
        <p:blipFill>
          <a:blip r:embed="rId2"/>
          <a:stretch>
            <a:fillRect/>
          </a:stretch>
        </p:blipFill>
        <p:spPr>
          <a:xfrm>
            <a:off x="6159120" y="4025433"/>
            <a:ext cx="3315453" cy="2326957"/>
          </a:xfrm>
          <a:prstGeom prst="rect">
            <a:avLst/>
          </a:prstGeom>
        </p:spPr>
      </p:pic>
    </p:spTree>
    <p:extLst>
      <p:ext uri="{BB962C8B-B14F-4D97-AF65-F5344CB8AC3E}">
        <p14:creationId xmlns:p14="http://schemas.microsoft.com/office/powerpoint/2010/main" val="17923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942" y="0"/>
            <a:ext cx="5584115" cy="1325563"/>
          </a:xfrm>
        </p:spPr>
        <p:txBody>
          <a:bodyPr/>
          <a:lstStyle/>
          <a:p>
            <a:r>
              <a:rPr lang="en-GB" dirty="0" smtClean="0">
                <a:latin typeface="Comic Sans MS" panose="030F0702030302020204" pitchFamily="66" charset="0"/>
              </a:rPr>
              <a:t>Accelerated Reader. </a:t>
            </a:r>
            <a:endParaRPr lang="en-GB" dirty="0"/>
          </a:p>
        </p:txBody>
      </p:sp>
      <p:sp>
        <p:nvSpPr>
          <p:cNvPr id="3" name="Content Placeholder 2"/>
          <p:cNvSpPr>
            <a:spLocks noGrp="1"/>
          </p:cNvSpPr>
          <p:nvPr>
            <p:ph idx="1"/>
          </p:nvPr>
        </p:nvSpPr>
        <p:spPr>
          <a:xfrm>
            <a:off x="952052" y="1083347"/>
            <a:ext cx="10515600" cy="4351338"/>
          </a:xfrm>
        </p:spPr>
        <p:txBody>
          <a:bodyPr/>
          <a:lstStyle/>
          <a:p>
            <a:pPr marL="0" indent="0">
              <a:buNone/>
            </a:pPr>
            <a:r>
              <a:rPr lang="en-GB" dirty="0" smtClean="0">
                <a:latin typeface="Comic Sans MS" panose="030F0702030302020204" pitchFamily="66" charset="0"/>
              </a:rPr>
              <a:t>Once children have read their books and answered questions, they will have the opportunity to complete an Accelerated Reader test. This will really check the children’s understanding of the books they have read.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rotWithShape="1">
          <a:blip r:embed="rId2"/>
          <a:srcRect l="17591" t="11883" r="30526" b="34326"/>
          <a:stretch/>
        </p:blipFill>
        <p:spPr>
          <a:xfrm>
            <a:off x="818477" y="2657138"/>
            <a:ext cx="4970929" cy="3221040"/>
          </a:xfrm>
          <a:prstGeom prst="rect">
            <a:avLst/>
          </a:prstGeom>
        </p:spPr>
      </p:pic>
      <p:pic>
        <p:nvPicPr>
          <p:cNvPr id="5" name="Picture 4"/>
          <p:cNvPicPr>
            <a:picLocks noChangeAspect="1"/>
          </p:cNvPicPr>
          <p:nvPr/>
        </p:nvPicPr>
        <p:blipFill rotWithShape="1">
          <a:blip r:embed="rId3"/>
          <a:srcRect l="18617" t="11135" r="31451" b="38657"/>
          <a:stretch/>
        </p:blipFill>
        <p:spPr>
          <a:xfrm>
            <a:off x="6095999" y="2579728"/>
            <a:ext cx="5371652" cy="3375860"/>
          </a:xfrm>
          <a:prstGeom prst="rect">
            <a:avLst/>
          </a:prstGeom>
        </p:spPr>
      </p:pic>
      <p:sp>
        <p:nvSpPr>
          <p:cNvPr id="6" name="TextBox 5"/>
          <p:cNvSpPr txBox="1"/>
          <p:nvPr/>
        </p:nvSpPr>
        <p:spPr>
          <a:xfrm>
            <a:off x="952052" y="6207162"/>
            <a:ext cx="11219738" cy="369332"/>
          </a:xfrm>
          <a:prstGeom prst="rect">
            <a:avLst/>
          </a:prstGeom>
          <a:noFill/>
        </p:spPr>
        <p:txBody>
          <a:bodyPr wrap="none" rtlCol="0">
            <a:spAutoFit/>
          </a:bodyPr>
          <a:lstStyle/>
          <a:p>
            <a:r>
              <a:rPr lang="en-GB" dirty="0" smtClean="0">
                <a:latin typeface="Comic Sans MS" panose="030F0702030302020204" pitchFamily="66" charset="0"/>
              </a:rPr>
              <a:t>Some of the questions are quite tricky- children need to use their books to help find out the answers. </a:t>
            </a:r>
            <a:endParaRPr lang="en-GB" dirty="0">
              <a:latin typeface="Comic Sans MS" panose="030F0702030302020204" pitchFamily="66" charset="0"/>
            </a:endParaRPr>
          </a:p>
        </p:txBody>
      </p:sp>
    </p:spTree>
    <p:extLst>
      <p:ext uri="{BB962C8B-B14F-4D97-AF65-F5344CB8AC3E}">
        <p14:creationId xmlns:p14="http://schemas.microsoft.com/office/powerpoint/2010/main" val="495771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5953"/>
          </a:xfrm>
        </p:spPr>
        <p:txBody>
          <a:bodyPr>
            <a:normAutofit fontScale="90000"/>
          </a:bodyPr>
          <a:lstStyle/>
          <a:p>
            <a:r>
              <a:rPr lang="en-GB" sz="2700" dirty="0" smtClean="0">
                <a:latin typeface="Comic Sans MS" panose="030F0702030302020204" pitchFamily="66" charset="0"/>
              </a:rPr>
              <a:t>Once they have completed a test, they are given a percentage pass mark. They can also look through their past books to see how they have done. </a:t>
            </a:r>
            <a:br>
              <a:rPr lang="en-GB" sz="2700" dirty="0" smtClean="0">
                <a:latin typeface="Comic Sans MS" panose="030F0702030302020204" pitchFamily="66" charset="0"/>
              </a:rPr>
            </a:br>
            <a:r>
              <a:rPr lang="en-GB" sz="2700" dirty="0" smtClean="0">
                <a:latin typeface="Comic Sans MS" panose="030F0702030302020204" pitchFamily="66" charset="0"/>
              </a:rPr>
              <a:t/>
            </a:r>
            <a:br>
              <a:rPr lang="en-GB" sz="2700" dirty="0" smtClean="0">
                <a:latin typeface="Comic Sans MS" panose="030F0702030302020204" pitchFamily="66" charset="0"/>
              </a:rPr>
            </a:br>
            <a:r>
              <a:rPr lang="en-GB" sz="2700" dirty="0" smtClean="0">
                <a:latin typeface="Comic Sans MS" panose="030F0702030302020204" pitchFamily="66" charset="0"/>
              </a:rPr>
              <a:t>We would expect an 85% pass mark to show a good understanding of the book. Any lower and we feel that children have not quite grasped an understanding of the story. </a:t>
            </a:r>
            <a:r>
              <a:rPr lang="en-GB" sz="2400" dirty="0">
                <a:latin typeface="Comic Sans MS" panose="030F0702030302020204" pitchFamily="66" charset="0"/>
              </a:rPr>
              <a:t/>
            </a:r>
            <a:br>
              <a:rPr lang="en-GB" sz="2400" dirty="0">
                <a:latin typeface="Comic Sans MS" panose="030F0702030302020204" pitchFamily="66" charset="0"/>
              </a:rPr>
            </a:br>
            <a:endParaRPr lang="en-GB" sz="2400" dirty="0">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srcRect l="14642" t="17137" r="18916" b="11740"/>
          <a:stretch/>
        </p:blipFill>
        <p:spPr>
          <a:xfrm>
            <a:off x="118333" y="2671381"/>
            <a:ext cx="6088829" cy="4073664"/>
          </a:xfrm>
          <a:prstGeom prst="rect">
            <a:avLst/>
          </a:prstGeom>
        </p:spPr>
      </p:pic>
      <p:pic>
        <p:nvPicPr>
          <p:cNvPr id="6" name="Picture 5"/>
          <p:cNvPicPr>
            <a:picLocks noChangeAspect="1"/>
          </p:cNvPicPr>
          <p:nvPr/>
        </p:nvPicPr>
        <p:blipFill rotWithShape="1">
          <a:blip r:embed="rId3"/>
          <a:srcRect l="16892" t="24162" r="55099" b="36140"/>
          <a:stretch/>
        </p:blipFill>
        <p:spPr>
          <a:xfrm>
            <a:off x="6766561" y="2179480"/>
            <a:ext cx="4862455" cy="4307381"/>
          </a:xfrm>
          <a:prstGeom prst="rect">
            <a:avLst/>
          </a:prstGeom>
        </p:spPr>
      </p:pic>
    </p:spTree>
    <p:extLst>
      <p:ext uri="{BB962C8B-B14F-4D97-AF65-F5344CB8AC3E}">
        <p14:creationId xmlns:p14="http://schemas.microsoft.com/office/powerpoint/2010/main" val="3623881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TotalTime>
  <Words>314</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Reading </vt:lpstr>
      <vt:lpstr>PowerPoint Presentation</vt:lpstr>
      <vt:lpstr>PowerPoint Presentation</vt:lpstr>
      <vt:lpstr>Accelerated Reader. </vt:lpstr>
      <vt:lpstr>Once they have completed a test, they are given a percentage pass mark. They can also look through their past books to see how they have done.   We would expect an 85% pass mark to show a good understanding of the book. Any lower and we feel that children have not quite grasped an understanding of the story.  </vt:lpstr>
    </vt:vector>
  </TitlesOfParts>
  <Company>WBC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to Year 3</dc:title>
  <dc:creator>Jaime Clarke</dc:creator>
  <cp:lastModifiedBy>Jaime Clarke</cp:lastModifiedBy>
  <cp:revision>18</cp:revision>
  <cp:lastPrinted>2018-04-23T21:27:52Z</cp:lastPrinted>
  <dcterms:created xsi:type="dcterms:W3CDTF">2016-06-30T10:22:35Z</dcterms:created>
  <dcterms:modified xsi:type="dcterms:W3CDTF">2020-02-04T16:53:05Z</dcterms:modified>
</cp:coreProperties>
</file>