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varScale="1">
        <p:scale>
          <a:sx n="88" d="100"/>
          <a:sy n="88" d="100"/>
        </p:scale>
        <p:origin x="355"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48354-B0D0-44A4-9789-6E7332841BB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D2A7A8-EC37-4504-8F79-029161769C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8A8F856-D874-421B-AAAB-52C652E9FF67}"/>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D0E27E4D-7CA6-47D4-926D-132057C82A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0EC99A-A833-4C15-9936-BCED2A00989D}"/>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2273052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CB6006-D1F1-488A-87DD-E6275B37AF2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68CFEB0-BF87-4DB2-A668-43B70FEE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116CAFE-CEEF-4966-A39C-A5A21272C2A2}"/>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E5126C4A-D205-4665-9497-FAB06846BD7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628A2E-D960-4A9B-A678-F091931909FF}"/>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604519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063D6B-B4E8-4BD9-8F51-3FF53B27F92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927F19E-BD76-4EF1-9E33-ABABF9239D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36169F8-B861-4B43-9633-396968E02D29}"/>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7F442AE7-6970-4435-9ACA-F3C8B0F694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7F9FD2A-6249-439B-B7A9-42A3DE08E317}"/>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4542839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1563F-5D45-4E0D-BC52-9EA13D25DD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2F75D7-627D-45E4-8C2E-C43CEF51132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BDCA46A-EFAB-404C-8E0F-D7E83D108C0C}"/>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CDFAB528-6E98-468F-B51D-125C8C0DE5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1A2432-F0B9-4E4A-A823-A659A86CE65D}"/>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1008680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0323F-D77E-42C4-8550-8EBD639F382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E9897F6E-5EF1-4AA0-AC89-7E7EE5C1F19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5C81DF0-0CAA-4975-AB63-4C7D21AC43B3}"/>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A41FA3C4-E12B-435C-A297-FCA47796EC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8A039CB-37DB-4B68-B797-545F4061E13B}"/>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3253632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CAC84-5B62-4DBF-8116-3DFF73C8486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ACEF43B-8381-4752-B6C3-62F6947348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8FC2440-7F65-4394-91B6-338C2788D68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678FBCF-B51A-4015-91E6-6A29A0BF8189}"/>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6" name="Footer Placeholder 5">
            <a:extLst>
              <a:ext uri="{FF2B5EF4-FFF2-40B4-BE49-F238E27FC236}">
                <a16:creationId xmlns:a16="http://schemas.microsoft.com/office/drawing/2014/main" id="{BAEE8EAB-639E-43A4-B743-B8E0E957C2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83DD00F-C639-43D5-BADB-A42BA32C7CB5}"/>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40189586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21DD7-3455-4687-B877-39FACC2C424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489FEA5-AC41-4E1D-A660-7B38089F9A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91731F-737D-4F33-A6EC-4B8C1E0D3DA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22140D-2863-4C7A-9A8B-D97B806AB3D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1EE82E5-E5A6-4306-BE13-28368158919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B4AD4A5-4256-4296-93C9-F87BEC2E0E30}"/>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8" name="Footer Placeholder 7">
            <a:extLst>
              <a:ext uri="{FF2B5EF4-FFF2-40B4-BE49-F238E27FC236}">
                <a16:creationId xmlns:a16="http://schemas.microsoft.com/office/drawing/2014/main" id="{E2F71F6A-26CE-4EDF-A32D-7964BA0D28F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B7ACC5C-D222-49B3-AE54-CD910956CF90}"/>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4230571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B4FEC-CAF5-4BAF-9FB2-767201CEB4D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D82B559-409E-41CD-9C80-AF8601C867CE}"/>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4" name="Footer Placeholder 3">
            <a:extLst>
              <a:ext uri="{FF2B5EF4-FFF2-40B4-BE49-F238E27FC236}">
                <a16:creationId xmlns:a16="http://schemas.microsoft.com/office/drawing/2014/main" id="{A38A86FC-5ABF-47CC-B777-A7334238408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E7EF9812-FB4D-4A3C-A47E-15D671ADB527}"/>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827059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6869D41-FC43-4581-B85E-D6E2356EE145}"/>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3" name="Footer Placeholder 2">
            <a:extLst>
              <a:ext uri="{FF2B5EF4-FFF2-40B4-BE49-F238E27FC236}">
                <a16:creationId xmlns:a16="http://schemas.microsoft.com/office/drawing/2014/main" id="{7CD760F4-A2DB-4228-844A-FF567A6F9AB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8ED9895-4331-4DA6-907A-4EFC98478149}"/>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3062134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BEF3A-C151-4C6E-A335-EF4C86B5F6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D825784-557D-45B7-9445-1AE1DFE1951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FC58C24D-70C9-4D54-ABDF-006E47E006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33261F2-2421-413D-A894-8B64042098B0}"/>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6" name="Footer Placeholder 5">
            <a:extLst>
              <a:ext uri="{FF2B5EF4-FFF2-40B4-BE49-F238E27FC236}">
                <a16:creationId xmlns:a16="http://schemas.microsoft.com/office/drawing/2014/main" id="{E04ADADC-4BE5-40C0-AB63-CB308440C4F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4322BEC-B3F6-4B3C-9E3C-8A2333AA20BE}"/>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345956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12867-4238-4641-B791-7D5D390D8C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310AFF9-9A54-4921-81BA-9C6A7FF173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302B5CE-8941-4CC2-981E-495BAD1D4F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9043CB-F7F3-4A76-9567-A1DE37D0C670}"/>
              </a:ext>
            </a:extLst>
          </p:cNvPr>
          <p:cNvSpPr>
            <a:spLocks noGrp="1"/>
          </p:cNvSpPr>
          <p:nvPr>
            <p:ph type="dt" sz="half" idx="10"/>
          </p:nvPr>
        </p:nvSpPr>
        <p:spPr/>
        <p:txBody>
          <a:bodyPr/>
          <a:lstStyle/>
          <a:p>
            <a:fld id="{847DBAE2-3DB6-492E-89CF-6F650F2BEF1D}" type="datetimeFigureOut">
              <a:rPr lang="en-GB" smtClean="0"/>
              <a:t>15/11/2021</a:t>
            </a:fld>
            <a:endParaRPr lang="en-GB"/>
          </a:p>
        </p:txBody>
      </p:sp>
      <p:sp>
        <p:nvSpPr>
          <p:cNvPr id="6" name="Footer Placeholder 5">
            <a:extLst>
              <a:ext uri="{FF2B5EF4-FFF2-40B4-BE49-F238E27FC236}">
                <a16:creationId xmlns:a16="http://schemas.microsoft.com/office/drawing/2014/main" id="{10AB02A7-48C9-4733-B4E9-0D560F8E1CC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EA42D54-BBAB-40EE-9B01-BCF5AE10283E}"/>
              </a:ext>
            </a:extLst>
          </p:cNvPr>
          <p:cNvSpPr>
            <a:spLocks noGrp="1"/>
          </p:cNvSpPr>
          <p:nvPr>
            <p:ph type="sldNum" sz="quarter" idx="12"/>
          </p:nvPr>
        </p:nvSpPr>
        <p:spPr/>
        <p:txBody>
          <a:bodyPr/>
          <a:lstStyle/>
          <a:p>
            <a:fld id="{BD44BA84-6BB1-4A94-AC03-A1EAF9FE9F68}" type="slidenum">
              <a:rPr lang="en-GB" smtClean="0"/>
              <a:t>‹#›</a:t>
            </a:fld>
            <a:endParaRPr lang="en-GB"/>
          </a:p>
        </p:txBody>
      </p:sp>
    </p:spTree>
    <p:extLst>
      <p:ext uri="{BB962C8B-B14F-4D97-AF65-F5344CB8AC3E}">
        <p14:creationId xmlns:p14="http://schemas.microsoft.com/office/powerpoint/2010/main" val="976935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DFFABE7-901D-4BBB-A08B-EECC72FB58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4C4ECA0-220F-4DE6-8F7A-46979BFC5D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76F9110-113D-4AAD-87FB-EA7B945E4F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7DBAE2-3DB6-492E-89CF-6F650F2BEF1D}" type="datetimeFigureOut">
              <a:rPr lang="en-GB" smtClean="0"/>
              <a:t>15/11/2021</a:t>
            </a:fld>
            <a:endParaRPr lang="en-GB"/>
          </a:p>
        </p:txBody>
      </p:sp>
      <p:sp>
        <p:nvSpPr>
          <p:cNvPr id="5" name="Footer Placeholder 4">
            <a:extLst>
              <a:ext uri="{FF2B5EF4-FFF2-40B4-BE49-F238E27FC236}">
                <a16:creationId xmlns:a16="http://schemas.microsoft.com/office/drawing/2014/main" id="{4ECF3BC6-57D8-466C-B890-58D076D57F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DDF9C3F-90C3-48FB-8BF6-7F55A5E25E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44BA84-6BB1-4A94-AC03-A1EAF9FE9F68}" type="slidenum">
              <a:rPr lang="en-GB" smtClean="0"/>
              <a:t>‹#›</a:t>
            </a:fld>
            <a:endParaRPr lang="en-GB"/>
          </a:p>
        </p:txBody>
      </p:sp>
    </p:spTree>
    <p:extLst>
      <p:ext uri="{BB962C8B-B14F-4D97-AF65-F5344CB8AC3E}">
        <p14:creationId xmlns:p14="http://schemas.microsoft.com/office/powerpoint/2010/main" val="496107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55EB75-7345-432C-AAB9-40E59E440C0B}"/>
              </a:ext>
            </a:extLst>
          </p:cNvPr>
          <p:cNvSpPr>
            <a:spLocks noGrp="1"/>
          </p:cNvSpPr>
          <p:nvPr>
            <p:ph type="ctrTitle"/>
          </p:nvPr>
        </p:nvSpPr>
        <p:spPr>
          <a:xfrm>
            <a:off x="1524000" y="63585"/>
            <a:ext cx="8555026" cy="546015"/>
          </a:xfrm>
        </p:spPr>
        <p:txBody>
          <a:bodyPr anchor="t">
            <a:noAutofit/>
          </a:bodyPr>
          <a:lstStyle/>
          <a:p>
            <a:r>
              <a:rPr lang="en-GB" sz="1800" b="1" u="sng" dirty="0">
                <a:solidFill>
                  <a:schemeClr val="accent6">
                    <a:lumMod val="50000"/>
                  </a:schemeClr>
                </a:solidFill>
              </a:rPr>
              <a:t>Christ Church Academy – Attendance in a Nutshell! </a:t>
            </a:r>
            <a:br>
              <a:rPr lang="en-GB" sz="1800" b="1" u="sng" dirty="0">
                <a:solidFill>
                  <a:schemeClr val="accent6">
                    <a:lumMod val="50000"/>
                  </a:schemeClr>
                </a:solidFill>
              </a:rPr>
            </a:br>
            <a:r>
              <a:rPr lang="en-GB" sz="1800" b="1" u="sng" dirty="0">
                <a:solidFill>
                  <a:schemeClr val="accent6">
                    <a:lumMod val="50000"/>
                  </a:schemeClr>
                </a:solidFill>
              </a:rPr>
              <a:t>School office 01274 410349</a:t>
            </a:r>
          </a:p>
        </p:txBody>
      </p:sp>
      <p:sp>
        <p:nvSpPr>
          <p:cNvPr id="3" name="Subtitle 2">
            <a:extLst>
              <a:ext uri="{FF2B5EF4-FFF2-40B4-BE49-F238E27FC236}">
                <a16:creationId xmlns:a16="http://schemas.microsoft.com/office/drawing/2014/main" id="{CA51A06F-C874-47A7-A558-AFD109FEADA5}"/>
              </a:ext>
            </a:extLst>
          </p:cNvPr>
          <p:cNvSpPr>
            <a:spLocks noGrp="1"/>
          </p:cNvSpPr>
          <p:nvPr>
            <p:ph type="subTitle" idx="1"/>
          </p:nvPr>
        </p:nvSpPr>
        <p:spPr>
          <a:xfrm>
            <a:off x="307091" y="632415"/>
            <a:ext cx="5612446" cy="1655762"/>
          </a:xfrm>
          <a:ln w="19050">
            <a:solidFill>
              <a:schemeClr val="accent6">
                <a:lumMod val="50000"/>
              </a:schemeClr>
            </a:solidFill>
          </a:ln>
        </p:spPr>
        <p:txBody>
          <a:bodyPr>
            <a:normAutofit fontScale="70000" lnSpcReduction="20000"/>
          </a:bodyPr>
          <a:lstStyle/>
          <a:p>
            <a:r>
              <a:rPr lang="en-GB" sz="2600" u="sng" dirty="0">
                <a:solidFill>
                  <a:schemeClr val="accent6">
                    <a:lumMod val="50000"/>
                  </a:schemeClr>
                </a:solidFill>
              </a:rPr>
              <a:t>Punctuality</a:t>
            </a:r>
          </a:p>
          <a:p>
            <a:pPr marL="342900" indent="-342900" algn="l">
              <a:buFont typeface="Wingdings" panose="05000000000000000000" pitchFamily="2" charset="2"/>
              <a:buChar char="ü"/>
            </a:pPr>
            <a:r>
              <a:rPr lang="en-GB" sz="2600" dirty="0">
                <a:solidFill>
                  <a:schemeClr val="accent6">
                    <a:lumMod val="75000"/>
                  </a:schemeClr>
                </a:solidFill>
              </a:rPr>
              <a:t>Be in line at 10 to9</a:t>
            </a:r>
          </a:p>
          <a:p>
            <a:pPr marL="342900" indent="-342900" algn="l">
              <a:buFont typeface="Wingdings" panose="05000000000000000000" pitchFamily="2" charset="2"/>
              <a:buChar char="ü"/>
            </a:pPr>
            <a:r>
              <a:rPr lang="en-GB" sz="2600" dirty="0">
                <a:solidFill>
                  <a:schemeClr val="accent6">
                    <a:lumMod val="75000"/>
                  </a:schemeClr>
                </a:solidFill>
              </a:rPr>
              <a:t>Collect your children at 10 past 3</a:t>
            </a:r>
          </a:p>
          <a:p>
            <a:pPr marL="342900" indent="-342900" algn="l">
              <a:buFont typeface="Wingdings" panose="05000000000000000000" pitchFamily="2" charset="2"/>
              <a:buChar char="ü"/>
            </a:pPr>
            <a:r>
              <a:rPr lang="en-GB" sz="2600" dirty="0">
                <a:solidFill>
                  <a:schemeClr val="accent6">
                    <a:lumMod val="75000"/>
                  </a:schemeClr>
                </a:solidFill>
              </a:rPr>
              <a:t>Lateness embarrasses your child, creates disruption to their friends who came on time, and causes them to fall behind in their learning. </a:t>
            </a:r>
          </a:p>
        </p:txBody>
      </p:sp>
      <p:sp>
        <p:nvSpPr>
          <p:cNvPr id="4" name="Subtitle 2">
            <a:extLst>
              <a:ext uri="{FF2B5EF4-FFF2-40B4-BE49-F238E27FC236}">
                <a16:creationId xmlns:a16="http://schemas.microsoft.com/office/drawing/2014/main" id="{7D1C0AC1-DA9B-48CE-ABD1-2FFB8ABBE278}"/>
              </a:ext>
            </a:extLst>
          </p:cNvPr>
          <p:cNvSpPr txBox="1">
            <a:spLocks/>
          </p:cNvSpPr>
          <p:nvPr/>
        </p:nvSpPr>
        <p:spPr>
          <a:xfrm>
            <a:off x="6180792" y="632415"/>
            <a:ext cx="5563171" cy="1655762"/>
          </a:xfrm>
          <a:prstGeom prst="rect">
            <a:avLst/>
          </a:prstGeom>
          <a:ln w="19050">
            <a:solidFill>
              <a:schemeClr val="accent6">
                <a:lumMod val="50000"/>
              </a:schemeClr>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u="sng" dirty="0">
                <a:solidFill>
                  <a:schemeClr val="accent6">
                    <a:lumMod val="50000"/>
                  </a:schemeClr>
                </a:solidFill>
              </a:rPr>
              <a:t>Holidays</a:t>
            </a:r>
          </a:p>
          <a:p>
            <a:pPr marL="342900" indent="-342900" algn="l">
              <a:buFont typeface="Wingdings" panose="05000000000000000000" pitchFamily="2" charset="2"/>
              <a:buChar char="ü"/>
            </a:pPr>
            <a:r>
              <a:rPr lang="en-GB" sz="1800" dirty="0">
                <a:solidFill>
                  <a:schemeClr val="accent6">
                    <a:lumMod val="75000"/>
                  </a:schemeClr>
                </a:solidFill>
              </a:rPr>
              <a:t>School will not authorise holidays in term time.</a:t>
            </a:r>
          </a:p>
          <a:p>
            <a:pPr marL="342900" indent="-342900" algn="l">
              <a:buFont typeface="Wingdings" panose="05000000000000000000" pitchFamily="2" charset="2"/>
              <a:buChar char="ü"/>
            </a:pPr>
            <a:r>
              <a:rPr lang="en-GB" sz="1800" dirty="0">
                <a:solidFill>
                  <a:schemeClr val="accent6">
                    <a:lumMod val="75000"/>
                  </a:schemeClr>
                </a:solidFill>
              </a:rPr>
              <a:t>You will be fined if you take your child out of school for a holiday.</a:t>
            </a:r>
          </a:p>
        </p:txBody>
      </p:sp>
      <p:sp>
        <p:nvSpPr>
          <p:cNvPr id="5" name="Subtitle 2">
            <a:extLst>
              <a:ext uri="{FF2B5EF4-FFF2-40B4-BE49-F238E27FC236}">
                <a16:creationId xmlns:a16="http://schemas.microsoft.com/office/drawing/2014/main" id="{73257797-B635-4CC9-A62A-056F09A2DD49}"/>
              </a:ext>
            </a:extLst>
          </p:cNvPr>
          <p:cNvSpPr txBox="1">
            <a:spLocks/>
          </p:cNvSpPr>
          <p:nvPr/>
        </p:nvSpPr>
        <p:spPr>
          <a:xfrm>
            <a:off x="307091" y="3147559"/>
            <a:ext cx="5612446" cy="2750821"/>
          </a:xfrm>
          <a:prstGeom prst="rect">
            <a:avLst/>
          </a:prstGeom>
          <a:ln w="19050">
            <a:solidFill>
              <a:schemeClr val="accent6">
                <a:lumMod val="50000"/>
              </a:schemeClr>
            </a:solidFill>
          </a:ln>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7200" u="sng" dirty="0">
                <a:solidFill>
                  <a:schemeClr val="accent6">
                    <a:lumMod val="50000"/>
                  </a:schemeClr>
                </a:solidFill>
              </a:rPr>
              <a:t>Sickness</a:t>
            </a:r>
          </a:p>
          <a:p>
            <a:pPr marL="342900" indent="-342900" algn="l">
              <a:buFont typeface="Wingdings" panose="05000000000000000000" pitchFamily="2" charset="2"/>
              <a:buChar char="ü"/>
            </a:pPr>
            <a:r>
              <a:rPr lang="en-GB" sz="5600" dirty="0">
                <a:solidFill>
                  <a:schemeClr val="accent6">
                    <a:lumMod val="75000"/>
                  </a:schemeClr>
                </a:solidFill>
              </a:rPr>
              <a:t>If your child is sick </a:t>
            </a:r>
            <a:r>
              <a:rPr lang="en-GB" sz="5600" dirty="0" smtClean="0">
                <a:solidFill>
                  <a:schemeClr val="accent6">
                    <a:lumMod val="75000"/>
                  </a:schemeClr>
                </a:solidFill>
              </a:rPr>
              <a:t>please help us by phoning the </a:t>
            </a:r>
            <a:r>
              <a:rPr lang="en-GB" sz="5600" dirty="0">
                <a:solidFill>
                  <a:schemeClr val="accent6">
                    <a:lumMod val="75000"/>
                  </a:schemeClr>
                </a:solidFill>
              </a:rPr>
              <a:t>school office by 9am EACH DAY – choose option 1 and leave a message.  Tell us why they are absent and when you expect them to be back</a:t>
            </a:r>
            <a:r>
              <a:rPr lang="en-GB" sz="5600" dirty="0" smtClean="0">
                <a:solidFill>
                  <a:schemeClr val="accent6">
                    <a:lumMod val="75000"/>
                  </a:schemeClr>
                </a:solidFill>
              </a:rPr>
              <a:t>.</a:t>
            </a:r>
            <a:r>
              <a:rPr lang="en-GB" sz="5600" dirty="0">
                <a:solidFill>
                  <a:schemeClr val="accent6">
                    <a:lumMod val="75000"/>
                  </a:schemeClr>
                </a:solidFill>
              </a:rPr>
              <a:t/>
            </a:r>
            <a:br>
              <a:rPr lang="en-GB" sz="5600" dirty="0">
                <a:solidFill>
                  <a:schemeClr val="accent6">
                    <a:lumMod val="75000"/>
                  </a:schemeClr>
                </a:solidFill>
              </a:rPr>
            </a:br>
            <a:r>
              <a:rPr lang="en-GB" sz="5600" dirty="0">
                <a:solidFill>
                  <a:schemeClr val="accent6">
                    <a:lumMod val="75000"/>
                  </a:schemeClr>
                </a:solidFill>
              </a:rPr>
              <a:t>(If your child has sickness or </a:t>
            </a:r>
            <a:r>
              <a:rPr lang="en-GB" sz="5600" dirty="0" smtClean="0">
                <a:solidFill>
                  <a:schemeClr val="accent6">
                    <a:lumMod val="75000"/>
                  </a:schemeClr>
                </a:solidFill>
              </a:rPr>
              <a:t>diarrhoea </a:t>
            </a:r>
            <a:r>
              <a:rPr lang="en-GB" sz="5600" dirty="0">
                <a:solidFill>
                  <a:schemeClr val="accent6">
                    <a:lumMod val="75000"/>
                  </a:schemeClr>
                </a:solidFill>
              </a:rPr>
              <a:t>they must stay at home until 48 hours after their last symptoms occur.) </a:t>
            </a:r>
          </a:p>
          <a:p>
            <a:pPr marL="342900" indent="-342900" algn="l">
              <a:buFont typeface="Wingdings" panose="05000000000000000000" pitchFamily="2" charset="2"/>
              <a:buChar char="ü"/>
            </a:pPr>
            <a:r>
              <a:rPr lang="en-GB" sz="5600" dirty="0">
                <a:solidFill>
                  <a:schemeClr val="accent6">
                    <a:lumMod val="75000"/>
                  </a:schemeClr>
                </a:solidFill>
              </a:rPr>
              <a:t>If you don’t telephone us we have to telephone you – this is time consuming </a:t>
            </a:r>
          </a:p>
          <a:p>
            <a:pPr marL="342900" indent="-342900" algn="l">
              <a:buFont typeface="Wingdings" panose="05000000000000000000" pitchFamily="2" charset="2"/>
              <a:buChar char="ü"/>
            </a:pPr>
            <a:r>
              <a:rPr lang="en-GB" sz="5600" dirty="0">
                <a:solidFill>
                  <a:schemeClr val="accent6">
                    <a:lumMod val="75000"/>
                  </a:schemeClr>
                </a:solidFill>
              </a:rPr>
              <a:t>If you don’t telephone us we don’t know whether your child is safe – they may have gone missing on the way to school</a:t>
            </a:r>
            <a:r>
              <a:rPr lang="en-GB" sz="5600" dirty="0" smtClean="0">
                <a:solidFill>
                  <a:schemeClr val="accent6">
                    <a:lumMod val="75000"/>
                  </a:schemeClr>
                </a:solidFill>
              </a:rPr>
              <a:t>. </a:t>
            </a:r>
          </a:p>
          <a:p>
            <a:pPr marL="342900" indent="-342900" algn="l">
              <a:buFont typeface="Wingdings" panose="05000000000000000000" pitchFamily="2" charset="2"/>
              <a:buChar char="ü"/>
            </a:pPr>
            <a:r>
              <a:rPr lang="en-GB" sz="5600" dirty="0" smtClean="0">
                <a:solidFill>
                  <a:schemeClr val="accent6">
                    <a:lumMod val="75000"/>
                  </a:schemeClr>
                </a:solidFill>
              </a:rPr>
              <a:t>If </a:t>
            </a:r>
            <a:r>
              <a:rPr lang="en-GB" sz="5600" dirty="0">
                <a:solidFill>
                  <a:schemeClr val="accent6">
                    <a:lumMod val="75000"/>
                  </a:schemeClr>
                </a:solidFill>
              </a:rPr>
              <a:t>you don’t telephone us their absence will be unauthorised, and they will be fined if they are persistently absent</a:t>
            </a:r>
            <a:r>
              <a:rPr lang="en-GB" sz="5600" dirty="0" smtClean="0">
                <a:solidFill>
                  <a:schemeClr val="accent6">
                    <a:lumMod val="75000"/>
                  </a:schemeClr>
                </a:solidFill>
              </a:rPr>
              <a:t>.</a:t>
            </a:r>
          </a:p>
          <a:p>
            <a:pPr marL="342900" indent="-342900" algn="l">
              <a:buFont typeface="Wingdings" panose="05000000000000000000" pitchFamily="2" charset="2"/>
              <a:buChar char="ü"/>
            </a:pPr>
            <a:r>
              <a:rPr lang="en-GB" sz="5600" dirty="0" smtClean="0">
                <a:solidFill>
                  <a:schemeClr val="accent6">
                    <a:lumMod val="75000"/>
                  </a:schemeClr>
                </a:solidFill>
              </a:rPr>
              <a:t>If you don’t telephone us </a:t>
            </a:r>
            <a:r>
              <a:rPr lang="en-GB" sz="5600" smtClean="0">
                <a:solidFill>
                  <a:schemeClr val="accent6">
                    <a:lumMod val="75000"/>
                  </a:schemeClr>
                </a:solidFill>
              </a:rPr>
              <a:t>we </a:t>
            </a:r>
            <a:r>
              <a:rPr lang="en-GB" sz="5600" smtClean="0">
                <a:solidFill>
                  <a:schemeClr val="accent6">
                    <a:lumMod val="75000"/>
                  </a:schemeClr>
                </a:solidFill>
              </a:rPr>
              <a:t>will</a:t>
            </a:r>
            <a:r>
              <a:rPr lang="en-GB" sz="5600" smtClean="0">
                <a:solidFill>
                  <a:schemeClr val="accent6">
                    <a:lumMod val="75000"/>
                  </a:schemeClr>
                </a:solidFill>
              </a:rPr>
              <a:t> </a:t>
            </a:r>
            <a:r>
              <a:rPr lang="en-GB" sz="5600" dirty="0">
                <a:solidFill>
                  <a:schemeClr val="accent6">
                    <a:lumMod val="75000"/>
                  </a:schemeClr>
                </a:solidFill>
              </a:rPr>
              <a:t>visit you at home.</a:t>
            </a:r>
          </a:p>
          <a:p>
            <a:pPr marL="342900" indent="-342900" algn="l">
              <a:buFont typeface="Wingdings" panose="05000000000000000000" pitchFamily="2" charset="2"/>
              <a:buChar char="ü"/>
            </a:pPr>
            <a:endParaRPr lang="en-GB" sz="5600" dirty="0">
              <a:solidFill>
                <a:schemeClr val="accent6">
                  <a:lumMod val="75000"/>
                </a:schemeClr>
              </a:solidFill>
            </a:endParaRPr>
          </a:p>
        </p:txBody>
      </p:sp>
      <p:sp>
        <p:nvSpPr>
          <p:cNvPr id="6" name="Subtitle 2">
            <a:extLst>
              <a:ext uri="{FF2B5EF4-FFF2-40B4-BE49-F238E27FC236}">
                <a16:creationId xmlns:a16="http://schemas.microsoft.com/office/drawing/2014/main" id="{EA6BF425-F61A-4D9D-A497-855306EF41CC}"/>
              </a:ext>
            </a:extLst>
          </p:cNvPr>
          <p:cNvSpPr txBox="1">
            <a:spLocks/>
          </p:cNvSpPr>
          <p:nvPr/>
        </p:nvSpPr>
        <p:spPr>
          <a:xfrm>
            <a:off x="6180792" y="3139936"/>
            <a:ext cx="5563171" cy="2750821"/>
          </a:xfrm>
          <a:prstGeom prst="rect">
            <a:avLst/>
          </a:prstGeom>
          <a:ln w="19050">
            <a:solidFill>
              <a:schemeClr val="accent6">
                <a:lumMod val="50000"/>
              </a:schemeClr>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1800" u="sng" dirty="0">
                <a:solidFill>
                  <a:schemeClr val="accent6">
                    <a:lumMod val="50000"/>
                  </a:schemeClr>
                </a:solidFill>
              </a:rPr>
              <a:t>Appointments</a:t>
            </a:r>
          </a:p>
          <a:p>
            <a:pPr marL="342900" indent="-342900" algn="l">
              <a:buFont typeface="Wingdings" panose="05000000000000000000" pitchFamily="2" charset="2"/>
              <a:buChar char="ü"/>
            </a:pPr>
            <a:r>
              <a:rPr lang="en-GB" sz="1800" dirty="0">
                <a:solidFill>
                  <a:schemeClr val="accent6">
                    <a:lumMod val="75000"/>
                  </a:schemeClr>
                </a:solidFill>
              </a:rPr>
              <a:t>Dentist/doctor/optician/hospital appointments should be made outside of school time. </a:t>
            </a:r>
          </a:p>
          <a:p>
            <a:pPr marL="342900" indent="-342900" algn="l">
              <a:buFont typeface="Wingdings" panose="05000000000000000000" pitchFamily="2" charset="2"/>
              <a:buChar char="ü"/>
            </a:pPr>
            <a:r>
              <a:rPr lang="en-GB" sz="1800" dirty="0">
                <a:solidFill>
                  <a:schemeClr val="accent6">
                    <a:lumMod val="75000"/>
                  </a:schemeClr>
                </a:solidFill>
              </a:rPr>
              <a:t>When this really can’t be done they should be made at the start or end of the day to limit the time your child is absent from school.</a:t>
            </a:r>
          </a:p>
          <a:p>
            <a:pPr marL="342900" indent="-342900" algn="l">
              <a:buFont typeface="Wingdings" panose="05000000000000000000" pitchFamily="2" charset="2"/>
              <a:buChar char="ü"/>
            </a:pPr>
            <a:r>
              <a:rPr lang="en-GB" sz="1800" dirty="0">
                <a:solidFill>
                  <a:schemeClr val="accent6">
                    <a:lumMod val="75000"/>
                  </a:schemeClr>
                </a:solidFill>
              </a:rPr>
              <a:t>Please provide proof of the appointment.</a:t>
            </a:r>
          </a:p>
        </p:txBody>
      </p:sp>
      <p:sp>
        <p:nvSpPr>
          <p:cNvPr id="7" name="Subtitle 2">
            <a:extLst>
              <a:ext uri="{FF2B5EF4-FFF2-40B4-BE49-F238E27FC236}">
                <a16:creationId xmlns:a16="http://schemas.microsoft.com/office/drawing/2014/main" id="{E2D47EAA-5014-4CC3-8665-70328045C316}"/>
              </a:ext>
            </a:extLst>
          </p:cNvPr>
          <p:cNvSpPr txBox="1">
            <a:spLocks/>
          </p:cNvSpPr>
          <p:nvPr/>
        </p:nvSpPr>
        <p:spPr>
          <a:xfrm>
            <a:off x="307091" y="6017778"/>
            <a:ext cx="11436875" cy="696532"/>
          </a:xfrm>
          <a:prstGeom prst="rect">
            <a:avLst/>
          </a:prstGeom>
          <a:ln w="19050">
            <a:solidFill>
              <a:schemeClr val="accent6">
                <a:lumMod val="50000"/>
              </a:schemeClr>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dirty="0">
                <a:solidFill>
                  <a:srgbClr val="C00000"/>
                </a:solidFill>
              </a:rPr>
              <a:t>Good Attendance = better progress, stronger friendships, good habits and happier children</a:t>
            </a:r>
            <a:r>
              <a:rPr lang="en-GB" sz="2000" b="1" dirty="0" smtClean="0">
                <a:solidFill>
                  <a:srgbClr val="C00000"/>
                </a:solidFill>
              </a:rPr>
              <a:t>!</a:t>
            </a:r>
            <a:br>
              <a:rPr lang="en-GB" sz="2000" b="1" dirty="0" smtClean="0">
                <a:solidFill>
                  <a:srgbClr val="C00000"/>
                </a:solidFill>
              </a:rPr>
            </a:br>
            <a:r>
              <a:rPr lang="en-GB" sz="2000" b="1" dirty="0" smtClean="0">
                <a:solidFill>
                  <a:srgbClr val="C00000"/>
                </a:solidFill>
              </a:rPr>
              <a:t>The Government’s national expected attendance is 97%</a:t>
            </a:r>
          </a:p>
          <a:p>
            <a:endParaRPr lang="en-GB" sz="2000" b="1" dirty="0">
              <a:solidFill>
                <a:srgbClr val="C00000"/>
              </a:solidFill>
            </a:endParaRPr>
          </a:p>
        </p:txBody>
      </p:sp>
      <p:sp>
        <p:nvSpPr>
          <p:cNvPr id="8" name="Subtitle 2">
            <a:extLst>
              <a:ext uri="{FF2B5EF4-FFF2-40B4-BE49-F238E27FC236}">
                <a16:creationId xmlns:a16="http://schemas.microsoft.com/office/drawing/2014/main" id="{C19A954E-7F27-41CC-9D65-9A724C1808FD}"/>
              </a:ext>
            </a:extLst>
          </p:cNvPr>
          <p:cNvSpPr txBox="1">
            <a:spLocks/>
          </p:cNvSpPr>
          <p:nvPr/>
        </p:nvSpPr>
        <p:spPr>
          <a:xfrm>
            <a:off x="307091" y="2372738"/>
            <a:ext cx="11436874" cy="655424"/>
          </a:xfrm>
          <a:prstGeom prst="rect">
            <a:avLst/>
          </a:prstGeom>
          <a:ln w="19050">
            <a:solidFill>
              <a:schemeClr val="accent6">
                <a:lumMod val="50000"/>
              </a:schemeClr>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2000" b="1" dirty="0">
                <a:solidFill>
                  <a:srgbClr val="C00000"/>
                </a:solidFill>
              </a:rPr>
              <a:t>Please inform us of any change to your contact details, and keep your phone switched on, so that we can contact you if your child is ill or has an accident at school.</a:t>
            </a:r>
          </a:p>
        </p:txBody>
      </p:sp>
    </p:spTree>
    <p:extLst>
      <p:ext uri="{BB962C8B-B14F-4D97-AF65-F5344CB8AC3E}">
        <p14:creationId xmlns:p14="http://schemas.microsoft.com/office/powerpoint/2010/main" val="23802567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214</Words>
  <Application>Microsoft Office PowerPoint</Application>
  <PresentationFormat>Widescreen</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Wingdings</vt:lpstr>
      <vt:lpstr>Office Theme</vt:lpstr>
      <vt:lpstr>Christ Church Academy – Attendance in a Nutshell!  School office 01274 410349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Attendance at CCA</dc:title>
  <dc:creator>Francine Best</dc:creator>
  <cp:lastModifiedBy>Fran Best</cp:lastModifiedBy>
  <cp:revision>16</cp:revision>
  <cp:lastPrinted>2021-11-15T12:15:55Z</cp:lastPrinted>
  <dcterms:created xsi:type="dcterms:W3CDTF">2021-01-14T15:54:56Z</dcterms:created>
  <dcterms:modified xsi:type="dcterms:W3CDTF">2021-11-15T12:46:03Z</dcterms:modified>
</cp:coreProperties>
</file>